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78" r:id="rId9"/>
    <p:sldId id="277" r:id="rId10"/>
    <p:sldId id="279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2" r:id="rId22"/>
    <p:sldId id="274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4" autoAdjust="0"/>
    <p:restoredTop sz="94660"/>
  </p:normalViewPr>
  <p:slideViewPr>
    <p:cSldViewPr snapToGrid="0">
      <p:cViewPr varScale="1">
        <p:scale>
          <a:sx n="38" d="100"/>
          <a:sy n="38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53DD1E-1203-44EB-A338-AE4301EC4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945A203-FD21-407A-AD85-A7345D2B9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8345E84-DF6F-4B3E-B73D-65FC8EE8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E7EA509-AE43-4A71-8FA6-E4E0286D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CC048F7-6942-4A3C-A30E-B39D608D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563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FE6511-7D29-4966-B808-BB4B8E09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B4BF90E-29B8-4CF2-89E2-210FE112E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D0F4533-60F6-407B-AAFA-6A13EF2E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A06C83C-1ECE-4CB0-8D30-23EBA859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7CD80B9-E0F2-4051-8FB7-BF150E48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90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370B728-1EBC-4737-9D23-4695BD850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A75E22D-C2EA-4F02-BA3E-9FB695396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95B37B4-F49C-430F-8C00-D50F2841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4AD83E1-2C24-4473-82C6-B27E135A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B1EC413-3925-48D2-939C-D88A6011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888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D0B19C-889D-42D9-8C76-EB7C49AD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1DBFCEC-6C12-42F6-AFE6-C1F62B1AD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4C88BE0-16B8-496F-AEDF-1879BC05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6926FE6-10A1-42D6-B113-AC7CE54D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B6F405E-D1F0-4A80-B162-A6E21382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226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C8C02C-5AA0-49BD-AE79-0886FBDD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A21930A-1B4B-4838-9935-2BC0B2870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4DE49C-C390-44EB-962B-2F6AEE3F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4BD13CF-B4CD-437F-BFF6-80CCF723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46194EE-D3C9-4E46-B40C-81E55C30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70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2E7789-1928-4A35-959C-D708CA9D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0865953-AA90-462A-8876-A1F14088A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9F07885-D4D5-4F87-A0A5-0EE5D9EE1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AC75EB0-A553-4418-A409-13983BCEB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5AFF4EC-C03D-4C7B-9753-F1E5215D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80C41EB-0A45-4C33-953E-611E04F9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629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B31BDD-443D-4856-A315-BE96B884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A7C5E29-5DD1-4AAF-8B8E-5E75AAE6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AC15A32-E700-40FC-9308-84152CDE9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4EB2E5C-BAA7-4985-9050-6EC23B436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4841FC53-0F1A-46CE-B998-1245EEFF8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2B1B04D-3691-4118-85BA-B5739B0B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2A460F2-9B34-4E52-BBCD-CB0AF173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D39B54E-5C23-48E9-9EB5-EC6C65C8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398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CD1ACA-5A30-4FDF-960B-C72DC53A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FFBFD07-8C97-4F3E-9194-6FA2E49C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018F5C6-9784-4302-B178-286D5693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99B32F9-686B-4F62-8078-CF0EF57A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444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3410B45-2D9E-4C1A-B496-E556887B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AEDA222-6278-48C2-B593-30BE45DE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7D701D5-EAE9-4310-89B5-3A67E4DA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153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9FE838-C91C-46A4-8891-C557D4387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A8ECC82-AB85-4292-AF35-DD32C8C1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44B938A-6096-4F28-874E-575B27520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EAAEF85-73C6-4B6E-BEDE-AB2DA267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CABFB41-41D2-4FB0-9A4D-241CE7EA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E93F575-DC60-4947-AD52-DB15F373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78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5ED7FF-8AA9-46A2-A732-DA99DF96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0BC9504-1D07-4731-9BBB-CAF968584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17ACFAD-7850-4FC3-BA98-4380497D4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8DEB678-A731-4F03-A9D8-285C3E15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C135F1A-D3BF-4D30-99DB-50717ED2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9D02978-2849-4069-8DE8-543E7426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506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EC16B12-E2E2-4C55-8EEC-9213E2FC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DCC87E8-9997-4409-8B12-B665AB565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E23A28D-00E9-4623-928B-44F45D013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D4F9-C194-4E7C-8EED-5124E524681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C9439E2-0AAF-4FF2-801C-444E3F73D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1619DF-59AB-410F-BF27-4F62F4829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1577-C506-44EB-A5ED-FFE683CAC4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119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187412-E31D-4276-A127-C914961F1F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3600" b="1" dirty="0">
                <a:solidFill>
                  <a:srgbClr val="C00000"/>
                </a:solidFill>
              </a:rPr>
              <a:t>JESÚS FUNDÓ LA IGLESIA Y SU ESPÍRITU LA ANIMA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BED7AE3-009B-42AD-8686-D53A365CB4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>
                <a:solidFill>
                  <a:srgbClr val="C00000"/>
                </a:solidFill>
              </a:rPr>
              <a:t>UNIDAD 1</a:t>
            </a:r>
          </a:p>
          <a:p>
            <a:r>
              <a:rPr lang="es-CL" b="1" dirty="0">
                <a:solidFill>
                  <a:srgbClr val="C00000"/>
                </a:solidFill>
              </a:rPr>
              <a:t>7° </a:t>
            </a:r>
            <a:r>
              <a:rPr lang="es-CL" b="1" dirty="0" smtClean="0">
                <a:solidFill>
                  <a:srgbClr val="C00000"/>
                </a:solidFill>
              </a:rPr>
              <a:t>BÁSICO</a:t>
            </a:r>
          </a:p>
          <a:p>
            <a:r>
              <a:rPr lang="es-CL" b="1" dirty="0" smtClean="0">
                <a:solidFill>
                  <a:srgbClr val="C00000"/>
                </a:solidFill>
              </a:rPr>
              <a:t>PROFESORA: MARTA CISTERNAS RAMÍREZ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8000"/>
            <a:ext cx="1905000" cy="172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1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97893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764275"/>
            <a:ext cx="3932237" cy="5104713"/>
          </a:xfrm>
        </p:spPr>
        <p:txBody>
          <a:bodyPr/>
          <a:lstStyle/>
          <a:p>
            <a:pPr algn="just"/>
            <a:r>
              <a:rPr lang="es-CL" sz="2400" b="1" dirty="0" smtClean="0">
                <a:solidFill>
                  <a:srgbClr val="C00000"/>
                </a:solidFill>
              </a:rPr>
              <a:t>OBJETIVO 3</a:t>
            </a:r>
            <a:r>
              <a:rPr lang="es-CL" sz="2400" b="1" dirty="0">
                <a:solidFill>
                  <a:srgbClr val="C00000"/>
                </a:solidFill>
              </a:rPr>
              <a:t>. Reconocer  los siete dones del </a:t>
            </a:r>
            <a:r>
              <a:rPr lang="es-CL" sz="2400" b="1" dirty="0" smtClean="0">
                <a:solidFill>
                  <a:srgbClr val="C00000"/>
                </a:solidFill>
              </a:rPr>
              <a:t>Espíritu </a:t>
            </a:r>
            <a:r>
              <a:rPr lang="es-CL" sz="2400" b="1" dirty="0">
                <a:solidFill>
                  <a:srgbClr val="C00000"/>
                </a:solidFill>
              </a:rPr>
              <a:t>Santo  y su expresión en la </a:t>
            </a:r>
            <a:r>
              <a:rPr lang="es-CL" sz="2400" b="1" dirty="0" smtClean="0">
                <a:solidFill>
                  <a:srgbClr val="C00000"/>
                </a:solidFill>
              </a:rPr>
              <a:t>vida </a:t>
            </a:r>
            <a:r>
              <a:rPr lang="es-CL" sz="2400" b="1" dirty="0">
                <a:solidFill>
                  <a:srgbClr val="C00000"/>
                </a:solidFill>
              </a:rPr>
              <a:t>diaria.</a:t>
            </a:r>
          </a:p>
          <a:p>
            <a:endParaRPr lang="es-CL" dirty="0"/>
          </a:p>
        </p:txBody>
      </p:sp>
      <p:pic>
        <p:nvPicPr>
          <p:cNvPr id="5" name="Picture 4" descr="Los dones del EspÃ­ritu Santo">
            <a:extLst>
              <a:ext uri="{FF2B5EF4-FFF2-40B4-BE49-F238E27FC236}">
                <a16:creationId xmlns="" xmlns:a16="http://schemas.microsoft.com/office/drawing/2014/main" id="{87A7B0E6-A67A-44B0-A3C9-D0B7ACC9D6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2173287"/>
            <a:ext cx="32385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8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586855"/>
            <a:ext cx="10680510" cy="5827594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729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61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E00BB9-1209-40B2-9519-60B32016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rgbClr val="C00000"/>
                </a:solidFill>
              </a:rPr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D1466AF-D3EB-4402-8673-3B5148C5B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934"/>
            <a:ext cx="10515600" cy="5167029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1. ¿De donde proviene la palabra apóstol y cual es su significado?</a:t>
            </a:r>
          </a:p>
          <a:p>
            <a:pPr marL="0" indent="0">
              <a:buNone/>
            </a:pPr>
            <a:r>
              <a:rPr lang="es-CL" dirty="0"/>
              <a:t>2. Escribe el nombre de los doce apóstoles de </a:t>
            </a:r>
            <a:r>
              <a:rPr lang="es-CL" dirty="0" smtClean="0"/>
              <a:t>Jesús e investiga su significado.</a:t>
            </a:r>
          </a:p>
          <a:p>
            <a:pPr marL="0" indent="0">
              <a:buNone/>
            </a:pPr>
            <a:r>
              <a:rPr lang="es-CL" dirty="0" smtClean="0"/>
              <a:t>3. Averigua el significado de tu nombre.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4</a:t>
            </a:r>
            <a:r>
              <a:rPr lang="es-CL" dirty="0" smtClean="0"/>
              <a:t>. Elige 3 dones del Espíritu Santo y da un ejemplo de como vivirlo en la  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vida personal. (Ejemplo: La Fortaleza en la enfermedad, muerte, 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problemas, penas)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831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E88783-E6A1-4888-BF34-779ED286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2. Pedro es elegido por Jesús.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220C1DA-D4B5-4182-BCBF-71436285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20" y="1690688"/>
            <a:ext cx="10515600" cy="4351338"/>
          </a:xfrm>
        </p:spPr>
        <p:txBody>
          <a:bodyPr/>
          <a:lstStyle/>
          <a:p>
            <a:r>
              <a:rPr lang="es-CL" dirty="0" smtClean="0"/>
              <a:t>OBJETIVO:</a:t>
            </a:r>
          </a:p>
          <a:p>
            <a:r>
              <a:rPr lang="es-CL" dirty="0" smtClean="0"/>
              <a:t>CONOCER LA VIDA DEL APÓSTOL PEDRO.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74" y="3016251"/>
            <a:ext cx="2813685" cy="24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9235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82603"/>
          </a:xfrm>
        </p:spPr>
        <p:txBody>
          <a:bodyPr/>
          <a:lstStyle/>
          <a:p>
            <a:pPr marL="0" indent="0" algn="just">
              <a:buNone/>
            </a:pPr>
            <a:r>
              <a:rPr lang="es-CL" sz="3200" dirty="0" smtClean="0">
                <a:latin typeface="Arial Black" panose="020B0A04020102020204" pitchFamily="34" charset="0"/>
              </a:rPr>
              <a:t> </a:t>
            </a:r>
            <a:r>
              <a:rPr lang="es-CL" sz="3200" dirty="0">
                <a:latin typeface="Arial Black" panose="020B0A04020102020204" pitchFamily="34" charset="0"/>
              </a:rPr>
              <a:t>Apóstol de Jesucristo y primer jefe de su Iglesia. Era un pescador del mar de Galilea, hasta que dejó su casa de Cafarnaúm para unirse a los discípulos de Jesús de </a:t>
            </a:r>
            <a:r>
              <a:rPr lang="es-CL" sz="3200" dirty="0" smtClean="0">
                <a:latin typeface="Arial Black" panose="020B0A04020102020204" pitchFamily="34" charset="0"/>
              </a:rPr>
              <a:t>Nazaret</a:t>
            </a:r>
            <a:r>
              <a:rPr lang="es-CL" sz="3200" dirty="0">
                <a:latin typeface="Arial Black" panose="020B0A04020102020204" pitchFamily="34" charset="0"/>
              </a:rPr>
              <a:t> </a:t>
            </a:r>
            <a:r>
              <a:rPr lang="es-CL" sz="3200" dirty="0" smtClean="0"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667000"/>
            <a:ext cx="5429249" cy="37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1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3200" dirty="0">
                <a:latin typeface="Arial Black" panose="020B0A04020102020204" pitchFamily="34" charset="0"/>
              </a:rPr>
              <a:t>San Pedro carecía de estudios, pero pronto se distinguió entre los discípulos por su fuerte personalidad y su cercanía al maestro, </a:t>
            </a:r>
            <a:r>
              <a:rPr lang="es-CL" sz="3200" dirty="0" smtClean="0">
                <a:latin typeface="Arial Black" panose="020B0A04020102020204" pitchFamily="34" charset="0"/>
              </a:rPr>
              <a:t>siendo </a:t>
            </a:r>
            <a:r>
              <a:rPr lang="es-CL" sz="3200" dirty="0">
                <a:latin typeface="Arial Black" panose="020B0A04020102020204" pitchFamily="34" charset="0"/>
              </a:rPr>
              <a:t>frecuentemente en portavoz del grupo</a:t>
            </a:r>
            <a:r>
              <a:rPr lang="es-CL" sz="3200" dirty="0" smtClean="0">
                <a:latin typeface="Arial Black" panose="020B0A04020102020204" pitchFamily="34" charset="0"/>
              </a:rPr>
              <a:t>. </a:t>
            </a:r>
            <a:r>
              <a:rPr lang="es-CL" sz="3200" dirty="0">
                <a:latin typeface="Arial Black" panose="020B0A04020102020204" pitchFamily="34" charset="0"/>
              </a:rPr>
              <a:t>Pedro </a:t>
            </a:r>
            <a:r>
              <a:rPr lang="es-CL" sz="3200" dirty="0" smtClean="0">
                <a:latin typeface="Arial Black" panose="020B0A04020102020204" pitchFamily="34" charset="0"/>
              </a:rPr>
              <a:t>era </a:t>
            </a:r>
            <a:r>
              <a:rPr lang="es-CL" sz="3200" dirty="0">
                <a:latin typeface="Arial Black" panose="020B0A04020102020204" pitchFamily="34" charset="0"/>
              </a:rPr>
              <a:t>sencillo</a:t>
            </a:r>
            <a:r>
              <a:rPr lang="es-CL" sz="3200" dirty="0" smtClean="0">
                <a:latin typeface="Arial Black" panose="020B0A04020102020204" pitchFamily="34" charset="0"/>
              </a:rPr>
              <a:t>, sincero, </a:t>
            </a:r>
            <a:r>
              <a:rPr lang="es-CL" sz="3200" dirty="0">
                <a:latin typeface="Arial Black" panose="020B0A04020102020204" pitchFamily="34" charset="0"/>
              </a:rPr>
              <a:t>generoso e impulsivo en sus </a:t>
            </a:r>
            <a:r>
              <a:rPr lang="es-CL" sz="3200" dirty="0" smtClean="0">
                <a:latin typeface="Arial Black" panose="020B0A04020102020204" pitchFamily="34" charset="0"/>
              </a:rPr>
              <a:t>intervenciones.</a:t>
            </a:r>
            <a:endParaRPr lang="es-CL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20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535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91540"/>
            <a:ext cx="10515600" cy="5285423"/>
          </a:xfrm>
        </p:spPr>
        <p:txBody>
          <a:bodyPr>
            <a:normAutofit/>
          </a:bodyPr>
          <a:lstStyle/>
          <a:p>
            <a:pPr algn="just"/>
            <a:r>
              <a:rPr lang="es-CL" sz="3200" dirty="0">
                <a:latin typeface="Arial Black" panose="020B0A04020102020204" pitchFamily="34" charset="0"/>
              </a:rPr>
              <a:t>El sobrenombre de </a:t>
            </a:r>
            <a:r>
              <a:rPr lang="es-CL" sz="3200" i="1" dirty="0">
                <a:latin typeface="Arial Black" panose="020B0A04020102020204" pitchFamily="34" charset="0"/>
              </a:rPr>
              <a:t>Pedro </a:t>
            </a:r>
            <a:r>
              <a:rPr lang="es-CL" sz="3200" dirty="0">
                <a:latin typeface="Arial Black" panose="020B0A04020102020204" pitchFamily="34" charset="0"/>
              </a:rPr>
              <a:t>se lo puso Jesús al señalarle como la «piedra» </a:t>
            </a:r>
            <a:r>
              <a:rPr lang="es-CL" sz="3200" i="1" dirty="0">
                <a:latin typeface="Arial Black" panose="020B0A04020102020204" pitchFamily="34" charset="0"/>
              </a:rPr>
              <a:t>(petra </a:t>
            </a:r>
            <a:r>
              <a:rPr lang="es-CL" sz="3200" dirty="0">
                <a:latin typeface="Arial Black" panose="020B0A04020102020204" pitchFamily="34" charset="0"/>
              </a:rPr>
              <a:t>en latín) sobre la que habría de edificar su </a:t>
            </a:r>
            <a:r>
              <a:rPr lang="es-CL" sz="3200" dirty="0" smtClean="0">
                <a:latin typeface="Arial Black" panose="020B0A04020102020204" pitchFamily="34" charset="0"/>
              </a:rPr>
              <a:t>Iglesia.  </a:t>
            </a:r>
            <a:r>
              <a:rPr lang="es-CL" sz="3200" dirty="0">
                <a:latin typeface="Arial Black" panose="020B0A04020102020204" pitchFamily="34" charset="0"/>
              </a:rPr>
              <a:t>San Pedro afirmó la divinidad de Jesús: "Tú eres Cristo, el Hijo de Dios vivo" (Mat. 16, 16).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20" y="3534251"/>
            <a:ext cx="288036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200" dirty="0" smtClean="0">
                <a:latin typeface="Arial Black" panose="020B0A04020102020204" pitchFamily="34" charset="0"/>
              </a:rPr>
              <a:t>San </a:t>
            </a:r>
            <a:r>
              <a:rPr lang="es-CL" sz="3200" dirty="0">
                <a:latin typeface="Arial Black" panose="020B0A04020102020204" pitchFamily="34" charset="0"/>
              </a:rPr>
              <a:t>Pedro tuvo también momentos de debilidad. Según el relato evangélico, San Pedro negó hasta tres veces conocer a Jesús la noche en que éste fue arrestado, cumpliendo una profecía </a:t>
            </a:r>
            <a:r>
              <a:rPr lang="es-CL" sz="3200" dirty="0" smtClean="0">
                <a:latin typeface="Arial Black" panose="020B0A04020102020204" pitchFamily="34" charset="0"/>
              </a:rPr>
              <a:t>que Jesús  </a:t>
            </a:r>
            <a:r>
              <a:rPr lang="es-CL" sz="3200" dirty="0">
                <a:latin typeface="Arial Black" panose="020B0A04020102020204" pitchFamily="34" charset="0"/>
              </a:rPr>
              <a:t>le había </a:t>
            </a:r>
            <a:r>
              <a:rPr lang="es-CL" sz="3200" dirty="0" smtClean="0">
                <a:latin typeface="Arial Black" panose="020B0A04020102020204" pitchFamily="34" charset="0"/>
              </a:rPr>
              <a:t>hecho; </a:t>
            </a:r>
            <a:r>
              <a:rPr lang="es-CL" sz="3200" dirty="0">
                <a:latin typeface="Arial Black" panose="020B0A04020102020204" pitchFamily="34" charset="0"/>
              </a:rPr>
              <a:t>pero, arrepentido de aquella negación, su fe ya no volvió a flaquear y, después de la crucifixión y la resurrección, fue privilegiado con la primera aparición de Jesús y se dedicó a propagar sus enseñanzas.</a:t>
            </a:r>
          </a:p>
        </p:txBody>
      </p:sp>
    </p:spTree>
    <p:extLst>
      <p:ext uri="{BB962C8B-B14F-4D97-AF65-F5344CB8AC3E}">
        <p14:creationId xmlns:p14="http://schemas.microsoft.com/office/powerpoint/2010/main" val="228286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b="1" dirty="0"/>
              <a:t>Detalle de </a:t>
            </a:r>
            <a:r>
              <a:rPr lang="es-CL" b="1" i="1" dirty="0"/>
              <a:t>La negación de Pedro</a:t>
            </a:r>
            <a:r>
              <a:rPr lang="es-CL" b="1" dirty="0"/>
              <a:t>, de Carl Bloch</a:t>
            </a:r>
          </a:p>
        </p:txBody>
      </p:sp>
      <p:pic>
        <p:nvPicPr>
          <p:cNvPr id="2050" name="Picture 2" descr="https://www.biografiasyvidas.com/biografia/p/fotos/pedro_negac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1690688"/>
            <a:ext cx="7566660" cy="416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9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376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736980"/>
            <a:ext cx="11807825" cy="6286122"/>
          </a:xfrm>
        </p:spPr>
        <p:txBody>
          <a:bodyPr/>
          <a:lstStyle/>
          <a:p>
            <a:pPr algn="just"/>
            <a:r>
              <a:rPr lang="es-CL" sz="3200" dirty="0" smtClean="0">
                <a:latin typeface="Arial Black" panose="020B0A04020102020204" pitchFamily="34" charset="0"/>
              </a:rPr>
              <a:t>En sus  </a:t>
            </a:r>
            <a:r>
              <a:rPr lang="es-CL" sz="3200" dirty="0">
                <a:latin typeface="Arial Black" panose="020B0A04020102020204" pitchFamily="34" charset="0"/>
              </a:rPr>
              <a:t>últimos </a:t>
            </a:r>
            <a:r>
              <a:rPr lang="es-CL" sz="3200" dirty="0" smtClean="0">
                <a:latin typeface="Arial Black" panose="020B0A04020102020204" pitchFamily="34" charset="0"/>
              </a:rPr>
              <a:t>años de vida </a:t>
            </a:r>
            <a:r>
              <a:rPr lang="es-CL" sz="3200" dirty="0">
                <a:latin typeface="Arial Black" panose="020B0A04020102020204" pitchFamily="34" charset="0"/>
              </a:rPr>
              <a:t>se trasladó a Roma, donde habría ejercido un largo </a:t>
            </a:r>
            <a:r>
              <a:rPr lang="es-CL" sz="3200" dirty="0" smtClean="0">
                <a:latin typeface="Arial Black" panose="020B0A04020102020204" pitchFamily="34" charset="0"/>
              </a:rPr>
              <a:t>apostolado.  </a:t>
            </a:r>
            <a:r>
              <a:rPr lang="es-CL" sz="3200" dirty="0">
                <a:latin typeface="Arial Black" panose="020B0A04020102020204" pitchFamily="34" charset="0"/>
              </a:rPr>
              <a:t>L</a:t>
            </a:r>
            <a:r>
              <a:rPr lang="es-CL" sz="3200" dirty="0" smtClean="0">
                <a:latin typeface="Arial Black" panose="020B0A04020102020204" pitchFamily="34" charset="0"/>
              </a:rPr>
              <a:t>a </a:t>
            </a:r>
            <a:r>
              <a:rPr lang="es-CL" sz="3200" dirty="0">
                <a:latin typeface="Arial Black" panose="020B0A04020102020204" pitchFamily="34" charset="0"/>
              </a:rPr>
              <a:t>Iglesia romana considera a San Pedro el primero de sus papas. Allí fue detenido durante las persecuciones de Nerón contra los cristianos, y murió </a:t>
            </a:r>
            <a:r>
              <a:rPr lang="es-CL" sz="3200" dirty="0" smtClean="0">
                <a:latin typeface="Arial Black" panose="020B0A04020102020204" pitchFamily="34" charset="0"/>
              </a:rPr>
              <a:t>crucificado, entre los años 64 al </a:t>
            </a:r>
            <a:r>
              <a:rPr lang="es-CL" sz="3200" smtClean="0">
                <a:latin typeface="Arial Black" panose="020B0A04020102020204" pitchFamily="34" charset="0"/>
              </a:rPr>
              <a:t>67 d.C.</a:t>
            </a:r>
            <a:endParaRPr lang="es-CL" dirty="0"/>
          </a:p>
        </p:txBody>
      </p:sp>
      <p:pic>
        <p:nvPicPr>
          <p:cNvPr id="5" name="Picture 2" descr="https://www.biografiasyvidas.com/biografia/p/fotos/ped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11" y="3553051"/>
            <a:ext cx="4059527" cy="31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9788" y="491319"/>
            <a:ext cx="3932237" cy="1388898"/>
          </a:xfrm>
        </p:spPr>
        <p:txBody>
          <a:bodyPr>
            <a:normAutofit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</a:rPr>
              <a:t>Presentación de la Unidad.</a:t>
            </a:r>
            <a:endParaRPr lang="es-CL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278551"/>
              </p:ext>
            </p:extLst>
          </p:nvPr>
        </p:nvGraphicFramePr>
        <p:xfrm>
          <a:off x="5183188" y="987425"/>
          <a:ext cx="6171451" cy="4130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451"/>
              </a:tblGrid>
              <a:tr h="458943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20072" marR="20072" marT="9525" marB="0" anchor="b"/>
                </a:tc>
              </a:tr>
              <a:tr h="458943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20072" marR="20072" marT="9525" marB="0" anchor="b"/>
                </a:tc>
              </a:tr>
              <a:tr h="458943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20072" marR="20072" marT="9525" marB="0" anchor="b"/>
                </a:tc>
              </a:tr>
              <a:tr h="458943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20072" marR="20072" marT="9525" marB="0" anchor="b"/>
                </a:tc>
              </a:tr>
              <a:tr h="458943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20072" marR="20072" marT="9525" marB="0" anchor="b"/>
                </a:tc>
              </a:tr>
              <a:tr h="458943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20072" marR="20072" marT="9525" marB="0" anchor="b"/>
                </a:tc>
              </a:tr>
              <a:tr h="458943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20072" marR="20072" marT="9525" marB="0" anchor="b"/>
                </a:tc>
              </a:tr>
              <a:tr h="458943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20072" marR="20072" marT="9525" marB="0" anchor="b"/>
                </a:tc>
              </a:tr>
              <a:tr h="458943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20072" marR="20072" marT="9525" marB="0" anchor="b"/>
                </a:tc>
              </a:tr>
            </a:tbl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464024" y="2057400"/>
            <a:ext cx="4308001" cy="4247866"/>
          </a:xfrm>
        </p:spPr>
        <p:txBody>
          <a:bodyPr>
            <a:noAutofit/>
          </a:bodyPr>
          <a:lstStyle/>
          <a:p>
            <a:pPr algn="just"/>
            <a:r>
              <a:rPr lang="es-CL" sz="2400" b="1" dirty="0" smtClean="0"/>
              <a:t>La temática de esta Unidad está centrada especialmente en la Persona del Espíritu Santo presente en su vida y en la comunidad cristiana.</a:t>
            </a:r>
          </a:p>
          <a:p>
            <a:pPr algn="just"/>
            <a:r>
              <a:rPr lang="es-CL" sz="2400" b="1" dirty="0" smtClean="0"/>
              <a:t>La etapa de la pre adolescencia se caracteriza en la búsqueda de identidad y autonomía. El Espíritu Santo con sus dones conduce por los caminos de crecimiento según Cristo.</a:t>
            </a:r>
            <a:endParaRPr lang="es-CL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695" y="1880216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30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>
                <a:latin typeface="Arial Black" panose="020B0A04020102020204" pitchFamily="34" charset="0"/>
              </a:rPr>
              <a:t>Una tradición  sitúa su tumba en la colina del Vaticano, lugar en donde el emperador Constantino hizo levantar en el siglo IV la basílica de San Pedro</a:t>
            </a:r>
            <a:r>
              <a:rPr lang="es-CL" dirty="0" smtClean="0"/>
              <a:t>.</a:t>
            </a:r>
          </a:p>
          <a:p>
            <a:pPr algn="just"/>
            <a:endParaRPr lang="es-CL" dirty="0"/>
          </a:p>
        </p:txBody>
      </p:sp>
      <p:pic>
        <p:nvPicPr>
          <p:cNvPr id="4" name="Picture 2" descr="Resultado de imagen para EL APOSTOL PED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69" y="3370997"/>
            <a:ext cx="3433549" cy="30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Responde el siguiente cuestionario de la vida de San Pedro.</a:t>
            </a:r>
          </a:p>
          <a:p>
            <a:r>
              <a:rPr lang="es-CL" dirty="0" smtClean="0"/>
              <a:t>1. ¿Qué oficio o trabajo tenía San Pedro?</a:t>
            </a:r>
          </a:p>
          <a:p>
            <a:r>
              <a:rPr lang="es-CL" dirty="0" smtClean="0"/>
              <a:t>2. ¿En qué ciudad vivía?</a:t>
            </a:r>
          </a:p>
          <a:p>
            <a:r>
              <a:rPr lang="es-CL" dirty="0" smtClean="0"/>
              <a:t>3. ¿Cómo era su personalidad?</a:t>
            </a:r>
          </a:p>
          <a:p>
            <a:r>
              <a:rPr lang="es-CL" dirty="0" smtClean="0"/>
              <a:t>4. ¿Qué momento de debilidad tuvo?</a:t>
            </a:r>
          </a:p>
          <a:p>
            <a:r>
              <a:rPr lang="es-CL" dirty="0" smtClean="0"/>
              <a:t>5. Respecto de su muerte ¿Cómo muere?¿En qué ciudad? ¿En qué años aproximadamente?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257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SAN PABLO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Actividad.:</a:t>
            </a:r>
          </a:p>
          <a:p>
            <a:r>
              <a:rPr lang="es-CL" dirty="0" smtClean="0"/>
              <a:t>Comparara los dos santos o bien control con nota. De </a:t>
            </a:r>
            <a:r>
              <a:rPr lang="es-CL" smtClean="0"/>
              <a:t>la unidad.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421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 smtClean="0"/>
              <a:t>¿Sabes quién es el Espíritu Santo? </a:t>
            </a:r>
            <a:br>
              <a:rPr lang="es-CL" sz="2800" b="1" dirty="0" smtClean="0"/>
            </a:br>
            <a:r>
              <a:rPr lang="es-CL" sz="2800" b="1" dirty="0" smtClean="0"/>
              <a:t>¿Lo puedes explicar?</a:t>
            </a:r>
            <a:endParaRPr lang="es-CL" sz="28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6157" y="695647"/>
            <a:ext cx="3977586" cy="193357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5984093" cy="3811588"/>
          </a:xfrm>
        </p:spPr>
        <p:txBody>
          <a:bodyPr>
            <a:noAutofit/>
          </a:bodyPr>
          <a:lstStyle/>
          <a:p>
            <a:pPr algn="just"/>
            <a:r>
              <a:rPr lang="es-CL" sz="2400" dirty="0" smtClean="0"/>
              <a:t>El Espíritu Santo forma es la tercera persona de la Santísima Trinidad. De igual importancia en esencia, poder, acción y voluntad que El Padre y El Hijo.</a:t>
            </a:r>
          </a:p>
          <a:p>
            <a:pPr algn="just"/>
            <a:r>
              <a:rPr lang="es-CL" sz="2400" dirty="0" smtClean="0"/>
              <a:t>Los cristianos y cristianas creen en un solo Dios, pero que en Él, co habitan estas tres personas, como una comunidad o una familia, cada uno con su misión.</a:t>
            </a:r>
          </a:p>
          <a:p>
            <a:pPr algn="just"/>
            <a:r>
              <a:rPr lang="es-CL" sz="2400" dirty="0" smtClean="0"/>
              <a:t>Para comprender mejor este Misterio de fe, observa con atención las  imágenes.</a:t>
            </a:r>
            <a:endParaRPr lang="es-CL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389" y="3145483"/>
            <a:ext cx="3515354" cy="27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898A4D-A56A-4E73-B0B7-22FF87E4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C88AE4D-C1B1-4B3D-930E-5BE71E4C3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39020"/>
          </a:xfrm>
        </p:spPr>
        <p:txBody>
          <a:bodyPr/>
          <a:lstStyle/>
          <a:p>
            <a:pPr marL="0" indent="0" algn="just">
              <a:buNone/>
            </a:pPr>
            <a:r>
              <a:rPr lang="es-CL" b="1" dirty="0" smtClean="0">
                <a:solidFill>
                  <a:srgbClr val="C00000"/>
                </a:solidFill>
              </a:rPr>
              <a:t>OBJETIVO 1: Identificar que </a:t>
            </a:r>
            <a:r>
              <a:rPr lang="es-CL" b="1" dirty="0">
                <a:solidFill>
                  <a:srgbClr val="C00000"/>
                </a:solidFill>
              </a:rPr>
              <a:t>la acción del Espíritu Santo que invita a ser apóstoles y </a:t>
            </a:r>
            <a:r>
              <a:rPr lang="es-CL" b="1" dirty="0" smtClean="0">
                <a:solidFill>
                  <a:srgbClr val="C00000"/>
                </a:solidFill>
              </a:rPr>
              <a:t>servidores de Cristo</a:t>
            </a:r>
            <a:endParaRPr lang="es-CL" b="1" dirty="0">
              <a:solidFill>
                <a:srgbClr val="C00000"/>
              </a:solidFill>
            </a:endParaRPr>
          </a:p>
          <a:p>
            <a:pPr algn="just"/>
            <a:endParaRPr lang="es-CL" dirty="0"/>
          </a:p>
        </p:txBody>
      </p:sp>
      <p:pic>
        <p:nvPicPr>
          <p:cNvPr id="1026" name="Picture 2" descr="Resultado de imagen para imagen de jesus y sus apostoles">
            <a:extLst>
              <a:ext uri="{FF2B5EF4-FFF2-40B4-BE49-F238E27FC236}">
                <a16:creationId xmlns="" xmlns:a16="http://schemas.microsoft.com/office/drawing/2014/main" id="{3B267D99-A27E-4742-BE56-EF7E6A0A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29" y="2862263"/>
            <a:ext cx="3268209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DEF802-3236-48FF-BD3C-04054706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i="1" dirty="0"/>
              <a:t>Los Apóstoles 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60844F4-DB82-46ED-B5A6-3CEC68AB6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5122863"/>
          </a:xfrm>
        </p:spPr>
        <p:txBody>
          <a:bodyPr>
            <a:normAutofit/>
          </a:bodyPr>
          <a:lstStyle/>
          <a:p>
            <a:r>
              <a:rPr lang="es-CL" b="1" dirty="0"/>
              <a:t>Apóstol, proviene del griego y significa “enviado”. </a:t>
            </a:r>
            <a:endParaRPr lang="es-CL" dirty="0"/>
          </a:p>
          <a:p>
            <a:pPr algn="just"/>
            <a:r>
              <a:rPr lang="es-CL" b="1" dirty="0"/>
              <a:t>En la religión cristiana los apóstoles  fueron personas escogidas por Jesús para que estuvieran con él y para enviarlas a anunciar el evangelio. </a:t>
            </a:r>
          </a:p>
          <a:p>
            <a:pPr algn="just"/>
            <a:r>
              <a:rPr lang="es-CL" b="1" dirty="0"/>
              <a:t>También  el término apóstol es una expresión utilizada para identificar al propagador de una doctrina o creencia religiosa, e incluso a los individuos que difunden  ideas sociales y políticas.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48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12F72C-3504-4BFB-9284-51CCD962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Jesús llama a los primeros discípulos.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6D888C7-2F64-4A7B-B2D1-9E08FEB0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Lectura Bíblica San Mateo 10, 1-3</a:t>
            </a:r>
          </a:p>
          <a:p>
            <a:pPr algn="just"/>
            <a:r>
              <a:rPr lang="es-CL" b="1" dirty="0"/>
              <a:t>“ Llamando a sus doce discípulos, Jesús les dio poder (autoridad) sobre los espíritus inmundos para expulsarlos y para sanar toda enfermedad y toda dolencia.</a:t>
            </a:r>
          </a:p>
          <a:p>
            <a:pPr algn="just"/>
            <a:r>
              <a:rPr lang="es-CL" b="1" dirty="0"/>
              <a:t>Los nombres de los doce apóstoles son:  Simón, llamado </a:t>
            </a:r>
            <a:r>
              <a:rPr lang="es-CL" b="1" i="1" dirty="0"/>
              <a:t>Pedro</a:t>
            </a:r>
            <a:r>
              <a:rPr lang="es-CL" b="1" dirty="0"/>
              <a:t>, y </a:t>
            </a:r>
            <a:r>
              <a:rPr lang="es-CL" b="1" i="1" dirty="0"/>
              <a:t>Andrés </a:t>
            </a:r>
            <a:r>
              <a:rPr lang="es-CL" b="1" dirty="0"/>
              <a:t>su hermano; y </a:t>
            </a:r>
            <a:r>
              <a:rPr lang="es-CL" b="1" i="1" dirty="0"/>
              <a:t>Jacobo</a:t>
            </a:r>
            <a:r>
              <a:rPr lang="es-CL" b="1" dirty="0"/>
              <a:t> (Santiago el Mayor), el </a:t>
            </a:r>
            <a:r>
              <a:rPr lang="es-CL" b="1" i="1" dirty="0"/>
              <a:t>hijo</a:t>
            </a:r>
            <a:r>
              <a:rPr lang="es-CL" b="1" dirty="0"/>
              <a:t> de Zebedeo, y </a:t>
            </a:r>
            <a:r>
              <a:rPr lang="es-CL" b="1" i="1" dirty="0"/>
              <a:t>Juan</a:t>
            </a:r>
            <a:r>
              <a:rPr lang="es-CL" b="1" dirty="0"/>
              <a:t> su hermano; </a:t>
            </a:r>
            <a:r>
              <a:rPr lang="es-CL" b="1" i="1" dirty="0"/>
              <a:t>Felipe y Bartolomé</a:t>
            </a:r>
            <a:r>
              <a:rPr lang="es-CL" b="1" dirty="0"/>
              <a:t>; </a:t>
            </a:r>
            <a:r>
              <a:rPr lang="es-CL" b="1" i="1" dirty="0"/>
              <a:t>Tomás y Mateo</a:t>
            </a:r>
            <a:r>
              <a:rPr lang="es-CL" b="1" dirty="0"/>
              <a:t>, el recaudador de impuestos; </a:t>
            </a:r>
            <a:r>
              <a:rPr lang="es-CL" b="1" i="1" dirty="0"/>
              <a:t>Jacobo</a:t>
            </a:r>
            <a:r>
              <a:rPr lang="es-CL" b="1" dirty="0"/>
              <a:t> (Santiago el Menor), el </a:t>
            </a:r>
            <a:r>
              <a:rPr lang="es-CL" b="1" i="1" dirty="0"/>
              <a:t>hijo</a:t>
            </a:r>
            <a:r>
              <a:rPr lang="es-CL" b="1" dirty="0"/>
              <a:t> de Alfeo, Simón el Cananeo, Judas Tadeo y Judas Iscariote.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79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B9EBFD-E7AE-4BC2-925F-5F61FAE2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254E215-742F-44F4-BD5D-81C8C82C0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b="1" dirty="0"/>
              <a:t>Los apóstoles compartieron muchas cosas con Jesús y uno de los aspectos afines fue la forma de morir, todos, a excepción de Juan, murieron martirizados. </a:t>
            </a:r>
          </a:p>
          <a:p>
            <a:pPr marL="0" indent="0" algn="just">
              <a:buNone/>
            </a:pPr>
            <a:r>
              <a:rPr lang="es-CL" b="1" dirty="0"/>
              <a:t/>
            </a:r>
            <a:br>
              <a:rPr lang="es-CL" b="1" dirty="0"/>
            </a:br>
            <a:r>
              <a:rPr lang="es-CL" b="1" dirty="0"/>
              <a:t>Estos discípulos de Jesús eran hombres comunes y corrientes, pero habían recibido un llamado especial, razón por la que tuvieron que enfrentar ciertas vicisitudes, y en ocasiones hacer morir a su “yo” para que se cumpliera la voluntad del padre.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52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6728" y="1825625"/>
            <a:ext cx="1091707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CL" b="1" dirty="0" smtClean="0">
                <a:solidFill>
                  <a:srgbClr val="C00000"/>
                </a:solidFill>
              </a:rPr>
              <a:t>OBJETIVO 2: Reconocer </a:t>
            </a:r>
            <a:r>
              <a:rPr lang="es-CL" b="1" dirty="0">
                <a:solidFill>
                  <a:srgbClr val="C00000"/>
                </a:solidFill>
              </a:rPr>
              <a:t>la fiesta de </a:t>
            </a:r>
            <a:r>
              <a:rPr lang="es-CL" b="1" dirty="0" smtClean="0">
                <a:solidFill>
                  <a:srgbClr val="C00000"/>
                </a:solidFill>
              </a:rPr>
              <a:t>Pentecostés como la    Venida    del</a:t>
            </a:r>
            <a:endParaRPr lang="es-CL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CL" b="1" dirty="0" smtClean="0">
                <a:solidFill>
                  <a:srgbClr val="C00000"/>
                </a:solidFill>
              </a:rPr>
              <a:t>                       Espíritu </a:t>
            </a:r>
            <a:r>
              <a:rPr lang="es-CL" b="1" dirty="0">
                <a:solidFill>
                  <a:srgbClr val="C00000"/>
                </a:solidFill>
              </a:rPr>
              <a:t>Santo sobre los </a:t>
            </a:r>
            <a:r>
              <a:rPr lang="es-CL" b="1" dirty="0" smtClean="0">
                <a:solidFill>
                  <a:srgbClr val="C00000"/>
                </a:solidFill>
              </a:rPr>
              <a:t>seguidores y </a:t>
            </a:r>
            <a:r>
              <a:rPr lang="es-CL" b="1" dirty="0">
                <a:solidFill>
                  <a:srgbClr val="C00000"/>
                </a:solidFill>
              </a:rPr>
              <a:t>seguidoras </a:t>
            </a:r>
            <a:r>
              <a:rPr lang="es-CL" b="1" dirty="0" smtClean="0">
                <a:solidFill>
                  <a:srgbClr val="C00000"/>
                </a:solidFill>
              </a:rPr>
              <a:t>de Cristo</a:t>
            </a:r>
            <a:r>
              <a:rPr lang="es-CL" b="1" dirty="0">
                <a:solidFill>
                  <a:srgbClr val="C00000"/>
                </a:solidFill>
              </a:rPr>
              <a:t>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018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3075" y="457200"/>
            <a:ext cx="8434316" cy="552734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Pentecostés: Llegada del Espíritu Santo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3815" y="1460310"/>
            <a:ext cx="3411939" cy="3944203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04716" y="871434"/>
            <a:ext cx="7486501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Lectura de los Hechos de los Apóstoles:</a:t>
            </a:r>
            <a:endParaRPr kumimoji="0" lang="es-CL" altLang="es-C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 llegar el día de Pentecostés, estaban todos reunidos en el mismo lugar. De pronto, vino del cielo un ruido, semejante a una fuerte ráfaga de viento, que resonó en toda la casa donde se encontraban.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Entonces vieron aparecer unas lenguas como de fuego, que descendieron por separado sobre cada uno de  quedaron llenos del Espíritu Santo, y comenzaron a hablar en distintas lenguas, según el Espíritu les permitía expresarse.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Había en Jerusalén judíos piadosos, venidos de todas las naciones del mundo.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Al oírse este ruido, se congregó la multitud y se llenó de asombro, porque cada uno los oía hablar en su propia lengua. Con gran admiración y estupor decían: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“ Acaso estos hombres que hablan no son todos galileos?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¿Cómo es que cada uno de nosotros los oye en su propia lengua? </a:t>
            </a:r>
          </a:p>
          <a:p>
            <a:pPr algn="just">
              <a:lnSpc>
                <a:spcPct val="100000"/>
              </a:lnSpc>
            </a:pPr>
            <a:r>
              <a:rPr kumimoji="0" lang="es-CL" altLang="es-CL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Partos, medos y elamitas, los que habitamos en la Mesopotamia o en la misma Judea, en Capadocia, en el Ponto y en Asia Menor, en Frigia y Panfilia, en Egipto, en la Libia Cirenaica, los peregrinos de Roma, judíos y prosélitos, cretenses y árabes, todos los oímos proclamar en nuestras lenguas las maravillas de Dios”. </a:t>
            </a:r>
            <a:r>
              <a:rPr lang="es-CL" altLang="es-CL" sz="1800" b="1" dirty="0">
                <a:solidFill>
                  <a:srgbClr val="000000"/>
                </a:solidFill>
                <a:cs typeface="Arial" panose="020B0604020202020204" pitchFamily="34" charset="0"/>
              </a:rPr>
              <a:t>, Hechos  2, 1-11</a:t>
            </a:r>
            <a:endParaRPr lang="es-CL" altLang="es-CL" sz="1800" b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4194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849</Words>
  <Application>Microsoft Office PowerPoint</Application>
  <PresentationFormat>Panorámica</PresentationFormat>
  <Paragraphs>61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Tema de Office</vt:lpstr>
      <vt:lpstr>JESÚS FUNDÓ LA IGLESIA Y SU ESPÍRITU LA ANIMA</vt:lpstr>
      <vt:lpstr>Presentación de la Unidad.</vt:lpstr>
      <vt:lpstr>¿Sabes quién es el Espíritu Santo?  ¿Lo puedes explicar?</vt:lpstr>
      <vt:lpstr>Presentación de PowerPoint</vt:lpstr>
      <vt:lpstr>Los Apóstoles  </vt:lpstr>
      <vt:lpstr>Jesús llama a los primeros discípulos.</vt:lpstr>
      <vt:lpstr>Presentación de PowerPoint</vt:lpstr>
      <vt:lpstr>Presentación de PowerPoint</vt:lpstr>
      <vt:lpstr>Pentecostés: Llegada del Espíritu Santo</vt:lpstr>
      <vt:lpstr>Presentación de PowerPoint</vt:lpstr>
      <vt:lpstr>Presentación de PowerPoint</vt:lpstr>
      <vt:lpstr>ACTIVIDAD</vt:lpstr>
      <vt:lpstr>2. Pedro es elegido por Jesús.</vt:lpstr>
      <vt:lpstr>Presentación de PowerPoint</vt:lpstr>
      <vt:lpstr>Presentación de PowerPoint</vt:lpstr>
      <vt:lpstr>Presentación de PowerPoint</vt:lpstr>
      <vt:lpstr>Presentación de PowerPoint</vt:lpstr>
      <vt:lpstr>Detalle de La negación de Pedro, de Carl Bloch</vt:lpstr>
      <vt:lpstr>Presentación de PowerPoint</vt:lpstr>
      <vt:lpstr>Presentación de PowerPoint</vt:lpstr>
      <vt:lpstr>ACTIVIDAD</vt:lpstr>
      <vt:lpstr>SAN PABLO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JESÚS FUNDÓ LA IGLESIA Y SU ESPÍRITU LA ANIMA</dc:title>
  <dc:creator>EUGENIA</dc:creator>
  <cp:lastModifiedBy>Usuario de Windows</cp:lastModifiedBy>
  <cp:revision>29</cp:revision>
  <dcterms:created xsi:type="dcterms:W3CDTF">2019-04-07T16:39:57Z</dcterms:created>
  <dcterms:modified xsi:type="dcterms:W3CDTF">2020-04-27T20:51:49Z</dcterms:modified>
</cp:coreProperties>
</file>